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4967" r:id="rId1"/>
  </p:sldMasterIdLst>
  <p:sldIdLst>
    <p:sldId id="256" r:id="rId2"/>
    <p:sldId id="257" r:id="rId3"/>
    <p:sldId id="423" r:id="rId4"/>
    <p:sldId id="426" r:id="rId5"/>
    <p:sldId id="434" r:id="rId6"/>
    <p:sldId id="435" r:id="rId7"/>
    <p:sldId id="436" r:id="rId8"/>
    <p:sldId id="437" r:id="rId9"/>
    <p:sldId id="361" r:id="rId1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lino, Bill" initials="P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07" autoAdjust="0"/>
    <p:restoredTop sz="94660"/>
  </p:normalViewPr>
  <p:slideViewPr>
    <p:cSldViewPr snapToGrid="0">
      <p:cViewPr varScale="1">
        <p:scale>
          <a:sx n="114" d="100"/>
          <a:sy n="114" d="100"/>
        </p:scale>
        <p:origin x="600"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268157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85726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46517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24831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534723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2541119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5/13/2020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5084426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5/13/2020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60842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8A87A34-81AB-432B-8DAE-1953F412C126}" type="datetimeFigureOut">
              <a:rPr lang="en-US" smtClean="0"/>
              <a:t>5/13/2020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6266362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8A87A34-81AB-432B-8DAE-1953F412C126}" type="datetimeFigureOut">
              <a:rPr lang="en-US" smtClean="0"/>
              <a:pPr/>
              <a:t>5/13/2020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6855574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09545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8A87A34-81AB-432B-8DAE-1953F412C126}" type="datetimeFigureOut">
              <a:rPr lang="en-US" smtClean="0"/>
              <a:pPr/>
              <a:t>5/13/2020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1181306"/>
      </p:ext>
    </p:extLst>
  </p:cSld>
  <p:clrMap bg1="lt1" tx1="dk1" bg2="lt2" tx2="dk2" accent1="accent1" accent2="accent2" accent3="accent3" accent4="accent4" accent5="accent5" accent6="accent6" hlink="hlink" folHlink="folHlink"/>
  <p:sldLayoutIdLst>
    <p:sldLayoutId id="2147484968" r:id="rId1"/>
    <p:sldLayoutId id="2147484969" r:id="rId2"/>
    <p:sldLayoutId id="2147484970" r:id="rId3"/>
    <p:sldLayoutId id="2147484971" r:id="rId4"/>
    <p:sldLayoutId id="2147484972" r:id="rId5"/>
    <p:sldLayoutId id="2147484973" r:id="rId6"/>
    <p:sldLayoutId id="2147484974" r:id="rId7"/>
    <p:sldLayoutId id="2147484975" r:id="rId8"/>
    <p:sldLayoutId id="2147484976" r:id="rId9"/>
    <p:sldLayoutId id="2147484977" r:id="rId10"/>
    <p:sldLayoutId id="214748497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EB7CA-5DE4-4BCF-9D63-07D80FEF4914}"/>
              </a:ext>
            </a:extLst>
          </p:cNvPr>
          <p:cNvSpPr>
            <a:spLocks noGrp="1"/>
          </p:cNvSpPr>
          <p:nvPr>
            <p:ph type="ctrTitle" idx="4294967295"/>
          </p:nvPr>
        </p:nvSpPr>
        <p:spPr>
          <a:xfrm>
            <a:off x="0" y="247650"/>
            <a:ext cx="11685588" cy="1825625"/>
          </a:xfrm>
        </p:spPr>
        <p:txBody>
          <a:bodyPr>
            <a:normAutofit/>
          </a:bodyPr>
          <a:lstStyle/>
          <a:p>
            <a:pPr algn="ctr"/>
            <a:r>
              <a:rPr lang="en-US" sz="4000" dirty="0"/>
              <a:t>Rochester Academy of Medicine  </a:t>
            </a:r>
            <a:br>
              <a:rPr lang="en-US" sz="4000" dirty="0"/>
            </a:br>
            <a:r>
              <a:rPr lang="en-US" sz="4000" dirty="0"/>
              <a:t>IPE/P Consortium</a:t>
            </a:r>
          </a:p>
        </p:txBody>
      </p:sp>
      <p:sp>
        <p:nvSpPr>
          <p:cNvPr id="3" name="Subtitle 2">
            <a:extLst>
              <a:ext uri="{FF2B5EF4-FFF2-40B4-BE49-F238E27FC236}">
                <a16:creationId xmlns:a16="http://schemas.microsoft.com/office/drawing/2014/main" id="{8D7579DE-B218-42DF-A0F1-5C5EC58CA65D}"/>
              </a:ext>
            </a:extLst>
          </p:cNvPr>
          <p:cNvSpPr>
            <a:spLocks noGrp="1"/>
          </p:cNvSpPr>
          <p:nvPr>
            <p:ph type="subTitle" idx="4294967295"/>
          </p:nvPr>
        </p:nvSpPr>
        <p:spPr>
          <a:xfrm>
            <a:off x="2637547" y="4987474"/>
            <a:ext cx="8915400" cy="1125537"/>
          </a:xfrm>
        </p:spPr>
        <p:txBody>
          <a:bodyPr/>
          <a:lstStyle/>
          <a:p>
            <a:pPr marL="0" indent="0" algn="r">
              <a:buNone/>
            </a:pPr>
            <a:r>
              <a:rPr lang="en-US" b="1" dirty="0">
                <a:solidFill>
                  <a:schemeClr val="accent1"/>
                </a:solidFill>
              </a:rPr>
              <a:t>May 14</a:t>
            </a:r>
            <a:r>
              <a:rPr lang="en-US" b="1" baseline="30000" dirty="0">
                <a:solidFill>
                  <a:schemeClr val="accent1"/>
                </a:solidFill>
              </a:rPr>
              <a:t>th</a:t>
            </a:r>
            <a:r>
              <a:rPr lang="en-US" b="1" dirty="0">
                <a:solidFill>
                  <a:schemeClr val="accent1"/>
                </a:solidFill>
              </a:rPr>
              <a:t>, 2020</a:t>
            </a:r>
          </a:p>
        </p:txBody>
      </p:sp>
      <p:pic>
        <p:nvPicPr>
          <p:cNvPr id="4" name="Picture 3" descr="http://raom.org/resources/Pictures/2017%20Logo.png">
            <a:extLst>
              <a:ext uri="{FF2B5EF4-FFF2-40B4-BE49-F238E27FC236}">
                <a16:creationId xmlns:a16="http://schemas.microsoft.com/office/drawing/2014/main" id="{86F1E273-4D6E-49E2-A0E5-C3F307B69CAF}"/>
              </a:ext>
            </a:extLst>
          </p:cNvPr>
          <p:cNvPicPr/>
          <p:nvPr/>
        </p:nvPicPr>
        <p:blipFill>
          <a:blip r:embed="rId2" cstate="print">
            <a:extLst>
              <a:ext uri="{BEBA8EAE-BF5A-486C-A8C5-ECC9F3942E4B}">
                <a14:imgProps xmlns:a14="http://schemas.microsoft.com/office/drawing/2010/main">
                  <a14:imgLayer r:embed="rId3">
                    <a14:imgEffect>
                      <a14:colorTemperature colorTemp="47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639053" y="4379053"/>
            <a:ext cx="2095758" cy="1988191"/>
          </a:xfrm>
          <a:prstGeom prst="rect">
            <a:avLst/>
          </a:prstGeom>
          <a:noFill/>
          <a:ln>
            <a:noFill/>
          </a:ln>
        </p:spPr>
      </p:pic>
      <p:sp>
        <p:nvSpPr>
          <p:cNvPr id="5" name="Rectangle 4">
            <a:extLst>
              <a:ext uri="{FF2B5EF4-FFF2-40B4-BE49-F238E27FC236}">
                <a16:creationId xmlns:a16="http://schemas.microsoft.com/office/drawing/2014/main" id="{CB5798CF-102E-47A6-A785-D7CF10FC8934}"/>
              </a:ext>
            </a:extLst>
          </p:cNvPr>
          <p:cNvSpPr/>
          <p:nvPr/>
        </p:nvSpPr>
        <p:spPr>
          <a:xfrm>
            <a:off x="2603065" y="2139144"/>
            <a:ext cx="7129158" cy="2239909"/>
          </a:xfrm>
          <a:prstGeom prst="rect">
            <a:avLst/>
          </a:prstGeom>
        </p:spPr>
        <p:txBody>
          <a:bodyPr wrap="square">
            <a:spAutoFit/>
          </a:bodyPr>
          <a:lstStyle/>
          <a:p>
            <a:pPr>
              <a:lnSpc>
                <a:spcPct val="115000"/>
              </a:lnSpc>
              <a:spcAft>
                <a:spcPts val="1000"/>
              </a:spcAft>
            </a:pPr>
            <a:r>
              <a:rPr lang="en-US" b="1" dirty="0">
                <a:latin typeface="Times New Roman" panose="02020603050405020304" pitchFamily="18" charset="0"/>
                <a:ea typeface="Times New Roman" panose="02020603050405020304" pitchFamily="18" charset="0"/>
                <a:cs typeface="Times New Roman" panose="02020603050405020304" pitchFamily="18" charset="0"/>
              </a:rPr>
              <a:t>Mission: </a:t>
            </a:r>
            <a:r>
              <a:rPr lang="en-US" dirty="0">
                <a:latin typeface="Times New Roman" panose="02020603050405020304" pitchFamily="18" charset="0"/>
                <a:ea typeface="Times New Roman" panose="02020603050405020304" pitchFamily="18" charset="0"/>
                <a:cs typeface="Times New Roman" panose="02020603050405020304" pitchFamily="18" charset="0"/>
              </a:rPr>
              <a:t>The Rochester Academy of Medicine advances learning, encourages service, and initiates collaboration in the communities we serve.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b="1" dirty="0">
                <a:latin typeface="Times New Roman" panose="02020603050405020304" pitchFamily="18" charset="0"/>
                <a:ea typeface="Times New Roman" panose="02020603050405020304" pitchFamily="18" charset="0"/>
                <a:cs typeface="Times New Roman" panose="02020603050405020304" pitchFamily="18" charset="0"/>
              </a:rPr>
              <a:t>Vision: </a:t>
            </a:r>
            <a:r>
              <a:rPr lang="en-US" dirty="0">
                <a:latin typeface="Times New Roman" panose="02020603050405020304" pitchFamily="18" charset="0"/>
                <a:ea typeface="Times New Roman" panose="02020603050405020304" pitchFamily="18" charset="0"/>
                <a:cs typeface="Times New Roman" panose="02020603050405020304" pitchFamily="18" charset="0"/>
              </a:rPr>
              <a:t>The Rochester Academy of Medicine will lead in fostering solutions that bring better health to our communities.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b="1" dirty="0">
                <a:latin typeface="Times New Roman" panose="02020603050405020304" pitchFamily="18" charset="0"/>
                <a:ea typeface="Times New Roman" panose="02020603050405020304" pitchFamily="18" charset="0"/>
                <a:cs typeface="Times New Roman" panose="02020603050405020304" pitchFamily="18" charset="0"/>
              </a:rPr>
              <a:t>Values: </a:t>
            </a:r>
            <a:r>
              <a:rPr lang="en-US" dirty="0">
                <a:latin typeface="Times New Roman" panose="02020603050405020304" pitchFamily="18" charset="0"/>
                <a:ea typeface="Times New Roman" panose="02020603050405020304" pitchFamily="18" charset="0"/>
                <a:cs typeface="Times New Roman" panose="02020603050405020304" pitchFamily="18" charset="0"/>
              </a:rPr>
              <a:t>Collaboration, Integrity, Leadership, Diversity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1388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0DAA217-BE61-48ED-A907-A449C35A4436}"/>
              </a:ext>
            </a:extLst>
          </p:cNvPr>
          <p:cNvGraphicFramePr>
            <a:graphicFrameLocks noGrp="1"/>
          </p:cNvGraphicFramePr>
          <p:nvPr>
            <p:extLst>
              <p:ext uri="{D42A27DB-BD31-4B8C-83A1-F6EECF244321}">
                <p14:modId xmlns:p14="http://schemas.microsoft.com/office/powerpoint/2010/main" val="2505815669"/>
              </p:ext>
            </p:extLst>
          </p:nvPr>
        </p:nvGraphicFramePr>
        <p:xfrm>
          <a:off x="1586939" y="1938538"/>
          <a:ext cx="9018122" cy="1948980"/>
        </p:xfrm>
        <a:graphic>
          <a:graphicData uri="http://schemas.openxmlformats.org/drawingml/2006/table">
            <a:tbl>
              <a:tblPr firstRow="1" firstCol="1" bandRow="1">
                <a:tableStyleId>{5C22544A-7EE6-4342-B048-85BDC9FD1C3A}</a:tableStyleId>
              </a:tblPr>
              <a:tblGrid>
                <a:gridCol w="1209807">
                  <a:extLst>
                    <a:ext uri="{9D8B030D-6E8A-4147-A177-3AD203B41FA5}">
                      <a16:colId xmlns:a16="http://schemas.microsoft.com/office/drawing/2014/main" val="2171199528"/>
                    </a:ext>
                  </a:extLst>
                </a:gridCol>
                <a:gridCol w="6333411">
                  <a:extLst>
                    <a:ext uri="{9D8B030D-6E8A-4147-A177-3AD203B41FA5}">
                      <a16:colId xmlns:a16="http://schemas.microsoft.com/office/drawing/2014/main" val="1348034034"/>
                    </a:ext>
                  </a:extLst>
                </a:gridCol>
                <a:gridCol w="1474904">
                  <a:extLst>
                    <a:ext uri="{9D8B030D-6E8A-4147-A177-3AD203B41FA5}">
                      <a16:colId xmlns:a16="http://schemas.microsoft.com/office/drawing/2014/main" val="79890982"/>
                    </a:ext>
                  </a:extLst>
                </a:gridCol>
              </a:tblGrid>
              <a:tr h="389796">
                <a:tc>
                  <a:txBody>
                    <a:bodyPr/>
                    <a:lstStyle/>
                    <a:p>
                      <a:pPr algn="ctr">
                        <a:spcAft>
                          <a:spcPts val="0"/>
                        </a:spcAft>
                      </a:pPr>
                      <a:r>
                        <a:rPr lang="en-US" sz="2000" dirty="0">
                          <a:effectLst/>
                        </a:rPr>
                        <a:t>Time</a:t>
                      </a:r>
                      <a:endParaRPr lang="en-US" sz="2000" dirty="0">
                        <a:solidFill>
                          <a:srgbClr val="000000"/>
                        </a:solidFill>
                        <a:effectLst/>
                        <a:latin typeface="Arial" panose="020B0604020202020204" pitchFamily="34" charset="0"/>
                        <a:ea typeface="Arial" panose="020B0604020202020204" pitchFamily="34" charset="0"/>
                      </a:endParaRPr>
                    </a:p>
                  </a:txBody>
                  <a:tcPr marL="68580" marR="68580" marT="0" marB="0"/>
                </a:tc>
                <a:tc>
                  <a:txBody>
                    <a:bodyPr/>
                    <a:lstStyle/>
                    <a:p>
                      <a:pPr algn="ctr">
                        <a:spcAft>
                          <a:spcPts val="0"/>
                        </a:spcAft>
                      </a:pPr>
                      <a:r>
                        <a:rPr lang="en-US" sz="2000" dirty="0">
                          <a:effectLst/>
                        </a:rPr>
                        <a:t>Topic</a:t>
                      </a:r>
                      <a:endParaRPr lang="en-US" sz="2000" dirty="0">
                        <a:solidFill>
                          <a:srgbClr val="000000"/>
                        </a:solidFill>
                        <a:effectLst/>
                        <a:latin typeface="Arial" panose="020B0604020202020204" pitchFamily="34" charset="0"/>
                        <a:ea typeface="Arial" panose="020B0604020202020204" pitchFamily="34" charset="0"/>
                      </a:endParaRPr>
                    </a:p>
                  </a:txBody>
                  <a:tcPr marL="68580" marR="68580" marT="0" marB="0"/>
                </a:tc>
                <a:tc>
                  <a:txBody>
                    <a:bodyPr/>
                    <a:lstStyle/>
                    <a:p>
                      <a:pPr algn="ctr">
                        <a:spcAft>
                          <a:spcPts val="0"/>
                        </a:spcAft>
                      </a:pPr>
                      <a:r>
                        <a:rPr lang="en-US" sz="2000" dirty="0">
                          <a:effectLst/>
                        </a:rPr>
                        <a:t>Facilitator</a:t>
                      </a:r>
                      <a:endParaRPr lang="en-US" sz="2000" dirty="0">
                        <a:solidFill>
                          <a:srgbClr val="000000"/>
                        </a:solidFill>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2212416417"/>
                  </a:ext>
                </a:extLst>
              </a:tr>
              <a:tr h="389796">
                <a:tc>
                  <a:txBody>
                    <a:bodyPr/>
                    <a:lstStyle/>
                    <a:p>
                      <a:pPr algn="ctr">
                        <a:spcAft>
                          <a:spcPts val="0"/>
                        </a:spcAft>
                      </a:pPr>
                      <a:r>
                        <a:rPr lang="en-US" sz="2000" dirty="0">
                          <a:effectLst/>
                        </a:rPr>
                        <a:t>8:30 AM: </a:t>
                      </a:r>
                      <a:endParaRPr lang="en-US" sz="2000" dirty="0">
                        <a:solidFill>
                          <a:srgbClr val="000000"/>
                        </a:solidFill>
                        <a:effectLst/>
                        <a:latin typeface="Arial" panose="020B0604020202020204" pitchFamily="34" charset="0"/>
                        <a:ea typeface="Arial" panose="020B0604020202020204" pitchFamily="34" charset="0"/>
                      </a:endParaRPr>
                    </a:p>
                  </a:txBody>
                  <a:tcPr marL="68580" marR="68580" marT="0" marB="0"/>
                </a:tc>
                <a:tc>
                  <a:txBody>
                    <a:bodyPr/>
                    <a:lstStyle/>
                    <a:p>
                      <a:pPr algn="ctr">
                        <a:spcAft>
                          <a:spcPts val="0"/>
                        </a:spcAft>
                      </a:pPr>
                      <a:r>
                        <a:rPr lang="en-US" sz="2000" dirty="0">
                          <a:effectLst/>
                          <a:latin typeface="+mn-lt"/>
                        </a:rPr>
                        <a:t>Quick Review</a:t>
                      </a:r>
                      <a:endParaRPr lang="en-US" sz="2000" dirty="0">
                        <a:solidFill>
                          <a:srgbClr val="000000"/>
                        </a:solidFill>
                        <a:effectLst/>
                        <a:latin typeface="+mn-lt"/>
                        <a:ea typeface="Arial" panose="020B0604020202020204" pitchFamily="34" charset="0"/>
                      </a:endParaRPr>
                    </a:p>
                  </a:txBody>
                  <a:tcPr marL="68580" marR="68580" marT="0" marB="0"/>
                </a:tc>
                <a:tc>
                  <a:txBody>
                    <a:bodyPr/>
                    <a:lstStyle/>
                    <a:p>
                      <a:pPr algn="ctr">
                        <a:spcAft>
                          <a:spcPts val="0"/>
                        </a:spcAft>
                      </a:pPr>
                      <a:r>
                        <a:rPr lang="en-US" sz="2000" dirty="0">
                          <a:effectLst/>
                          <a:latin typeface="+mn-lt"/>
                        </a:rPr>
                        <a:t>Les</a:t>
                      </a:r>
                      <a:endParaRPr lang="en-US" sz="2000" dirty="0">
                        <a:solidFill>
                          <a:srgbClr val="000000"/>
                        </a:solidFill>
                        <a:effectLst/>
                        <a:latin typeface="+mn-lt"/>
                        <a:ea typeface="Arial" panose="020B0604020202020204" pitchFamily="34" charset="0"/>
                      </a:endParaRPr>
                    </a:p>
                  </a:txBody>
                  <a:tcPr marL="68580" marR="68580" marT="0" marB="0"/>
                </a:tc>
                <a:extLst>
                  <a:ext uri="{0D108BD9-81ED-4DB2-BD59-A6C34878D82A}">
                    <a16:rowId xmlns:a16="http://schemas.microsoft.com/office/drawing/2014/main" val="2107973570"/>
                  </a:ext>
                </a:extLst>
              </a:tr>
              <a:tr h="389796">
                <a:tc>
                  <a:txBody>
                    <a:bodyPr/>
                    <a:lstStyle/>
                    <a:p>
                      <a:pPr algn="ctr">
                        <a:spcAft>
                          <a:spcPts val="0"/>
                        </a:spcAft>
                      </a:pPr>
                      <a:r>
                        <a:rPr lang="en-US" sz="2000" dirty="0">
                          <a:effectLst/>
                        </a:rPr>
                        <a:t>8:45 AM: </a:t>
                      </a:r>
                      <a:endParaRPr lang="en-US" sz="2000" dirty="0">
                        <a:solidFill>
                          <a:srgbClr val="000000"/>
                        </a:solidFill>
                        <a:effectLst/>
                        <a:latin typeface="Arial" panose="020B0604020202020204" pitchFamily="34" charset="0"/>
                        <a:ea typeface="Arial" panose="020B0604020202020204" pitchFamily="34" charset="0"/>
                      </a:endParaRPr>
                    </a:p>
                  </a:txBody>
                  <a:tcPr marL="68580" marR="68580" marT="0" marB="0"/>
                </a:tc>
                <a:tc>
                  <a:txBody>
                    <a:bodyPr/>
                    <a:lstStyle/>
                    <a:p>
                      <a:pPr algn="ctr">
                        <a:spcAft>
                          <a:spcPts val="0"/>
                        </a:spcAft>
                      </a:pPr>
                      <a:r>
                        <a:rPr lang="en-US" sz="2000" dirty="0">
                          <a:effectLst/>
                          <a:latin typeface="+mn-lt"/>
                        </a:rPr>
                        <a:t>Survey Discussion</a:t>
                      </a:r>
                      <a:endParaRPr lang="en-US" sz="2000" dirty="0">
                        <a:solidFill>
                          <a:srgbClr val="000000"/>
                        </a:solidFill>
                        <a:effectLst/>
                        <a:latin typeface="+mn-lt"/>
                        <a:ea typeface="Arial" panose="020B0604020202020204" pitchFamily="34" charset="0"/>
                      </a:endParaRPr>
                    </a:p>
                  </a:txBody>
                  <a:tcPr marL="68580" marR="68580" marT="0" marB="0"/>
                </a:tc>
                <a:tc>
                  <a:txBody>
                    <a:bodyPr/>
                    <a:lstStyle/>
                    <a:p>
                      <a:pPr algn="ctr">
                        <a:spcAft>
                          <a:spcPts val="0"/>
                        </a:spcAft>
                      </a:pPr>
                      <a:r>
                        <a:rPr lang="en-US" sz="2000" dirty="0">
                          <a:effectLst/>
                          <a:latin typeface="+mn-lt"/>
                        </a:rPr>
                        <a:t>All</a:t>
                      </a:r>
                      <a:endParaRPr lang="en-US" sz="2000" dirty="0">
                        <a:solidFill>
                          <a:srgbClr val="000000"/>
                        </a:solidFill>
                        <a:effectLst/>
                        <a:latin typeface="+mn-lt"/>
                        <a:ea typeface="Arial" panose="020B0604020202020204" pitchFamily="34" charset="0"/>
                      </a:endParaRPr>
                    </a:p>
                  </a:txBody>
                  <a:tcPr marL="68580" marR="68580" marT="0" marB="0"/>
                </a:tc>
                <a:extLst>
                  <a:ext uri="{0D108BD9-81ED-4DB2-BD59-A6C34878D82A}">
                    <a16:rowId xmlns:a16="http://schemas.microsoft.com/office/drawing/2014/main" val="2191668700"/>
                  </a:ext>
                </a:extLst>
              </a:tr>
              <a:tr h="389796">
                <a:tc>
                  <a:txBody>
                    <a:bodyPr/>
                    <a:lstStyle/>
                    <a:p>
                      <a:pPr algn="ctr">
                        <a:spcAft>
                          <a:spcPts val="0"/>
                        </a:spcAft>
                      </a:pPr>
                      <a:r>
                        <a:rPr lang="en-US" sz="2000" dirty="0">
                          <a:effectLst/>
                        </a:rPr>
                        <a:t>9:15 AM:</a:t>
                      </a:r>
                      <a:endParaRPr lang="en-US" sz="2000" dirty="0">
                        <a:solidFill>
                          <a:srgbClr val="000000"/>
                        </a:solidFill>
                        <a:effectLst/>
                        <a:latin typeface="Arial" panose="020B0604020202020204" pitchFamily="34" charset="0"/>
                        <a:ea typeface="Arial" panose="020B0604020202020204" pitchFamily="34" charset="0"/>
                      </a:endParaRPr>
                    </a:p>
                  </a:txBody>
                  <a:tcPr marL="68580" marR="68580" marT="0" marB="0"/>
                </a:tc>
                <a:tc>
                  <a:txBody>
                    <a:bodyPr/>
                    <a:lstStyle/>
                    <a:p>
                      <a:pPr algn="ctr">
                        <a:spcAft>
                          <a:spcPts val="0"/>
                        </a:spcAft>
                      </a:pPr>
                      <a:r>
                        <a:rPr lang="en-US" sz="2000" dirty="0">
                          <a:solidFill>
                            <a:srgbClr val="000000"/>
                          </a:solidFill>
                          <a:effectLst/>
                          <a:latin typeface="+mn-lt"/>
                          <a:ea typeface="Arial" panose="020B0604020202020204" pitchFamily="34" charset="0"/>
                        </a:rPr>
                        <a:t>Next Steps</a:t>
                      </a:r>
                    </a:p>
                  </a:txBody>
                  <a:tcPr marL="68580" marR="68580" marT="0" marB="0"/>
                </a:tc>
                <a:tc>
                  <a:txBody>
                    <a:bodyPr/>
                    <a:lstStyle/>
                    <a:p>
                      <a:pPr algn="ctr">
                        <a:spcAft>
                          <a:spcPts val="0"/>
                        </a:spcAft>
                      </a:pPr>
                      <a:r>
                        <a:rPr lang="en-US" sz="2000" dirty="0">
                          <a:effectLst/>
                          <a:latin typeface="+mn-lt"/>
                        </a:rPr>
                        <a:t>All</a:t>
                      </a:r>
                      <a:endParaRPr lang="en-US" sz="2000" dirty="0">
                        <a:solidFill>
                          <a:srgbClr val="000000"/>
                        </a:solidFill>
                        <a:effectLst/>
                        <a:latin typeface="+mn-lt"/>
                        <a:ea typeface="Arial" panose="020B0604020202020204" pitchFamily="34" charset="0"/>
                      </a:endParaRPr>
                    </a:p>
                  </a:txBody>
                  <a:tcPr marL="68580" marR="68580" marT="0" marB="0"/>
                </a:tc>
                <a:extLst>
                  <a:ext uri="{0D108BD9-81ED-4DB2-BD59-A6C34878D82A}">
                    <a16:rowId xmlns:a16="http://schemas.microsoft.com/office/drawing/2014/main" val="47803726"/>
                  </a:ext>
                </a:extLst>
              </a:tr>
              <a:tr h="389796">
                <a:tc>
                  <a:txBody>
                    <a:bodyPr/>
                    <a:lstStyle/>
                    <a:p>
                      <a:pPr algn="ctr">
                        <a:spcAft>
                          <a:spcPts val="0"/>
                        </a:spcAft>
                      </a:pPr>
                      <a:r>
                        <a:rPr lang="en-US" sz="2000" dirty="0">
                          <a:effectLst/>
                        </a:rPr>
                        <a:t>9:25 AM:</a:t>
                      </a:r>
                      <a:endParaRPr lang="en-US" sz="2000" dirty="0">
                        <a:solidFill>
                          <a:srgbClr val="000000"/>
                        </a:solidFill>
                        <a:effectLst/>
                        <a:latin typeface="Arial" panose="020B0604020202020204" pitchFamily="34" charset="0"/>
                        <a:ea typeface="Arial" panose="020B0604020202020204" pitchFamily="34" charset="0"/>
                      </a:endParaRPr>
                    </a:p>
                  </a:txBody>
                  <a:tcPr marL="68580" marR="68580" marT="0" marB="0"/>
                </a:tc>
                <a:tc>
                  <a:txBody>
                    <a:bodyPr/>
                    <a:lstStyle/>
                    <a:p>
                      <a:pPr algn="ctr">
                        <a:spcAft>
                          <a:spcPts val="0"/>
                        </a:spcAft>
                      </a:pPr>
                      <a:r>
                        <a:rPr lang="en-US" sz="2000" dirty="0">
                          <a:effectLst/>
                          <a:latin typeface="+mn-lt"/>
                        </a:rPr>
                        <a:t>Close</a:t>
                      </a:r>
                      <a:endParaRPr lang="en-US" sz="2000" dirty="0">
                        <a:solidFill>
                          <a:srgbClr val="000000"/>
                        </a:solidFill>
                        <a:effectLst/>
                        <a:latin typeface="+mn-lt"/>
                        <a:ea typeface="Arial" panose="020B0604020202020204" pitchFamily="34" charset="0"/>
                      </a:endParaRPr>
                    </a:p>
                  </a:txBody>
                  <a:tcPr marL="68580" marR="68580" marT="0" marB="0"/>
                </a:tc>
                <a:tc>
                  <a:txBody>
                    <a:bodyPr/>
                    <a:lstStyle/>
                    <a:p>
                      <a:pPr algn="ctr">
                        <a:spcAft>
                          <a:spcPts val="0"/>
                        </a:spcAft>
                      </a:pPr>
                      <a:r>
                        <a:rPr lang="en-US" sz="2000" dirty="0">
                          <a:solidFill>
                            <a:srgbClr val="000000"/>
                          </a:solidFill>
                          <a:effectLst/>
                          <a:latin typeface="+mn-lt"/>
                          <a:ea typeface="Arial" panose="020B0604020202020204" pitchFamily="34" charset="0"/>
                        </a:rPr>
                        <a:t>Les</a:t>
                      </a:r>
                    </a:p>
                  </a:txBody>
                  <a:tcPr marL="68580" marR="68580" marT="0" marB="0"/>
                </a:tc>
                <a:extLst>
                  <a:ext uri="{0D108BD9-81ED-4DB2-BD59-A6C34878D82A}">
                    <a16:rowId xmlns:a16="http://schemas.microsoft.com/office/drawing/2014/main" val="1552995619"/>
                  </a:ext>
                </a:extLst>
              </a:tr>
            </a:tbl>
          </a:graphicData>
        </a:graphic>
      </p:graphicFrame>
      <p:sp>
        <p:nvSpPr>
          <p:cNvPr id="3" name="Rectangle 1">
            <a:extLst>
              <a:ext uri="{FF2B5EF4-FFF2-40B4-BE49-F238E27FC236}">
                <a16:creationId xmlns:a16="http://schemas.microsoft.com/office/drawing/2014/main" id="{714F6735-C216-43B5-A8BD-9757BAC5C578}"/>
              </a:ext>
            </a:extLst>
          </p:cNvPr>
          <p:cNvSpPr>
            <a:spLocks noChangeArrowheads="1"/>
          </p:cNvSpPr>
          <p:nvPr/>
        </p:nvSpPr>
        <p:spPr bwMode="auto">
          <a:xfrm>
            <a:off x="4139277" y="678647"/>
            <a:ext cx="344523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IPE/P Consortium – Sub-Group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b="1" dirty="0">
                <a:latin typeface="Calibri" panose="020F0502020204030204" pitchFamily="34" charset="0"/>
                <a:ea typeface="Calibri" panose="020F0502020204030204" pitchFamily="34" charset="0"/>
                <a:cs typeface="Calibri" panose="020F0502020204030204" pitchFamily="34" charset="0"/>
              </a:rPr>
              <a:t>Agenda 5/14/20</a:t>
            </a:r>
            <a:r>
              <a:rPr kumimoji="0" lang="en-US" altLang="en-US" sz="2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20</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55614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C65C7C2-CC1E-4F10-9FDE-26F2D6D76BC9}"/>
              </a:ext>
            </a:extLst>
          </p:cNvPr>
          <p:cNvSpPr txBox="1">
            <a:spLocks/>
          </p:cNvSpPr>
          <p:nvPr/>
        </p:nvSpPr>
        <p:spPr>
          <a:xfrm>
            <a:off x="1746660" y="2176115"/>
            <a:ext cx="9073445" cy="405925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1"/>
            <a:endParaRPr lang="en-US" sz="2000" dirty="0"/>
          </a:p>
          <a:p>
            <a:pPr lvl="1"/>
            <a:endParaRPr lang="en-US" sz="2000" dirty="0"/>
          </a:p>
          <a:p>
            <a:pPr lvl="1"/>
            <a:endParaRPr lang="en-US" sz="2000" dirty="0"/>
          </a:p>
          <a:p>
            <a:pPr marL="342900" indent="-342900">
              <a:buFont typeface="Arial" panose="020B0604020202020204" pitchFamily="34" charset="0"/>
              <a:buChar char="•"/>
            </a:pPr>
            <a:r>
              <a:rPr lang="en-US" sz="2000" dirty="0">
                <a:latin typeface="+mn-lt"/>
              </a:rPr>
              <a:t>Goals?  For our next steps, it would be helpful to identify current goals and then align our work towards those.  Good point and that has been a work-in-progress.</a:t>
            </a:r>
          </a:p>
          <a:p>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a:p>
            <a:pPr marL="571500" indent="-571500">
              <a:buFont typeface="Arial" panose="020B0604020202020204" pitchFamily="34" charset="0"/>
              <a:buChar char="•"/>
            </a:pPr>
            <a:endParaRPr lang="en-US" dirty="0"/>
          </a:p>
        </p:txBody>
      </p:sp>
      <p:sp>
        <p:nvSpPr>
          <p:cNvPr id="6" name="Title 1">
            <a:extLst>
              <a:ext uri="{FF2B5EF4-FFF2-40B4-BE49-F238E27FC236}">
                <a16:creationId xmlns:a16="http://schemas.microsoft.com/office/drawing/2014/main" id="{46AE799C-300C-45C9-9BF9-3255EFB82C3A}"/>
              </a:ext>
            </a:extLst>
          </p:cNvPr>
          <p:cNvSpPr txBox="1">
            <a:spLocks/>
          </p:cNvSpPr>
          <p:nvPr/>
        </p:nvSpPr>
        <p:spPr>
          <a:xfrm>
            <a:off x="2715364" y="255081"/>
            <a:ext cx="6930660" cy="175643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t>Review</a:t>
            </a:r>
          </a:p>
          <a:p>
            <a:pPr algn="ctr"/>
            <a:br>
              <a:rPr lang="en-US" sz="1600" dirty="0"/>
            </a:br>
            <a:endParaRPr lang="en-US" sz="1600" dirty="0"/>
          </a:p>
        </p:txBody>
      </p:sp>
      <p:sp>
        <p:nvSpPr>
          <p:cNvPr id="2" name="TextBox 1">
            <a:extLst>
              <a:ext uri="{FF2B5EF4-FFF2-40B4-BE49-F238E27FC236}">
                <a16:creationId xmlns:a16="http://schemas.microsoft.com/office/drawing/2014/main" id="{ADA1824B-F98F-43D4-A030-829FFF53DE43}"/>
              </a:ext>
            </a:extLst>
          </p:cNvPr>
          <p:cNvSpPr txBox="1"/>
          <p:nvPr/>
        </p:nvSpPr>
        <p:spPr>
          <a:xfrm>
            <a:off x="1746660" y="1291905"/>
            <a:ext cx="8868067" cy="1015663"/>
          </a:xfrm>
          <a:prstGeom prst="rect">
            <a:avLst/>
          </a:prstGeom>
          <a:noFill/>
        </p:spPr>
        <p:txBody>
          <a:bodyPr wrap="square" rtlCol="0">
            <a:spAutoFit/>
          </a:bodyPr>
          <a:lstStyle/>
          <a:p>
            <a:pPr marL="285750" indent="-285750">
              <a:buFont typeface="Arial" panose="020B0604020202020204" pitchFamily="34" charset="0"/>
              <a:buChar char="•"/>
            </a:pPr>
            <a:r>
              <a:rPr lang="en-US" sz="2000" dirty="0"/>
              <a:t>4/28/20: Marc and Less convened a meeting with this small group to get feedback on what next steps the consortium should be taking given the slow-down that has been occurring with COVID-19.  </a:t>
            </a:r>
          </a:p>
        </p:txBody>
      </p:sp>
    </p:spTree>
    <p:extLst>
      <p:ext uri="{BB962C8B-B14F-4D97-AF65-F5344CB8AC3E}">
        <p14:creationId xmlns:p14="http://schemas.microsoft.com/office/powerpoint/2010/main" val="1952221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C65C7C2-CC1E-4F10-9FDE-26F2D6D76BC9}"/>
              </a:ext>
            </a:extLst>
          </p:cNvPr>
          <p:cNvSpPr txBox="1">
            <a:spLocks/>
          </p:cNvSpPr>
          <p:nvPr/>
        </p:nvSpPr>
        <p:spPr>
          <a:xfrm>
            <a:off x="2975340" y="2543668"/>
            <a:ext cx="9073445" cy="405925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1"/>
            <a:endParaRPr lang="en-US" dirty="0"/>
          </a:p>
          <a:p>
            <a:pPr lvl="1"/>
            <a:endParaRPr lang="en-US" dirty="0"/>
          </a:p>
          <a:p>
            <a:pPr lvl="1"/>
            <a:endParaRPr lang="en-US" dirty="0"/>
          </a:p>
          <a:p>
            <a:r>
              <a:rPr lang="en-US" dirty="0"/>
              <a:t> </a:t>
            </a:r>
          </a:p>
          <a:p>
            <a:pPr lvl="1"/>
            <a:endParaRPr lang="en-US" dirty="0"/>
          </a:p>
          <a:p>
            <a:pPr lvl="1"/>
            <a:endParaRPr lang="en-US" dirty="0"/>
          </a:p>
          <a:p>
            <a:pPr lvl="1"/>
            <a:endParaRPr lang="en-US" dirty="0"/>
          </a:p>
          <a:p>
            <a:pPr lvl="1"/>
            <a:endParaRPr lang="en-US" dirty="0"/>
          </a:p>
          <a:p>
            <a:pPr lvl="1"/>
            <a:endParaRPr lang="en-US" dirty="0"/>
          </a:p>
          <a:p>
            <a:endParaRPr lang="en-US" dirty="0"/>
          </a:p>
          <a:p>
            <a:pPr marL="571500" indent="-571500">
              <a:buFont typeface="Arial" panose="020B0604020202020204" pitchFamily="34" charset="0"/>
              <a:buChar char="•"/>
            </a:pPr>
            <a:endParaRPr lang="en-US" dirty="0"/>
          </a:p>
        </p:txBody>
      </p:sp>
      <p:sp>
        <p:nvSpPr>
          <p:cNvPr id="6" name="Title 1">
            <a:extLst>
              <a:ext uri="{FF2B5EF4-FFF2-40B4-BE49-F238E27FC236}">
                <a16:creationId xmlns:a16="http://schemas.microsoft.com/office/drawing/2014/main" id="{46AE799C-300C-45C9-9BF9-3255EFB82C3A}"/>
              </a:ext>
            </a:extLst>
          </p:cNvPr>
          <p:cNvSpPr txBox="1">
            <a:spLocks/>
          </p:cNvSpPr>
          <p:nvPr/>
        </p:nvSpPr>
        <p:spPr>
          <a:xfrm>
            <a:off x="2715364" y="255081"/>
            <a:ext cx="6930660" cy="175643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t>Review</a:t>
            </a:r>
          </a:p>
          <a:p>
            <a:pPr algn="ctr"/>
            <a:br>
              <a:rPr lang="en-US" sz="1600" dirty="0"/>
            </a:br>
            <a:endParaRPr lang="en-US" sz="1600" dirty="0"/>
          </a:p>
        </p:txBody>
      </p:sp>
      <p:sp>
        <p:nvSpPr>
          <p:cNvPr id="2" name="TextBox 1">
            <a:extLst>
              <a:ext uri="{FF2B5EF4-FFF2-40B4-BE49-F238E27FC236}">
                <a16:creationId xmlns:a16="http://schemas.microsoft.com/office/drawing/2014/main" id="{ADA1824B-F98F-43D4-A030-829FFF53DE43}"/>
              </a:ext>
            </a:extLst>
          </p:cNvPr>
          <p:cNvSpPr txBox="1"/>
          <p:nvPr/>
        </p:nvSpPr>
        <p:spPr>
          <a:xfrm>
            <a:off x="975696" y="951246"/>
            <a:ext cx="9943316" cy="5232202"/>
          </a:xfrm>
          <a:prstGeom prst="rect">
            <a:avLst/>
          </a:prstGeom>
          <a:noFill/>
        </p:spPr>
        <p:txBody>
          <a:bodyPr wrap="square" rtlCol="0">
            <a:spAutoFit/>
          </a:bodyPr>
          <a:lstStyle/>
          <a:p>
            <a:pPr lvl="0"/>
            <a:r>
              <a:rPr lang="en-US" dirty="0"/>
              <a:t>Comments from a community standpoint:</a:t>
            </a:r>
            <a:endParaRPr lang="en-US" sz="1600" dirty="0"/>
          </a:p>
          <a:p>
            <a:pPr marL="742950" lvl="1" indent="-285750">
              <a:buFont typeface="Arial" panose="020B0604020202020204" pitchFamily="34" charset="0"/>
              <a:buChar char="•"/>
            </a:pPr>
            <a:r>
              <a:rPr lang="en-US" dirty="0"/>
              <a:t>Perhaps each organization share their IPE learning objectives, at each level of the curriculum and see if there are areas that overlap and areas that are different.  That led the group to revisit the IPEC Core Competencies – 2016 update that outlines the 4 key competencies and sub-competencies and there was agreement that institutions should be and are following that framework.</a:t>
            </a:r>
          </a:p>
          <a:p>
            <a:pPr marL="742950" lvl="1" indent="-285750">
              <a:buFont typeface="Arial" panose="020B0604020202020204" pitchFamily="34" charset="0"/>
              <a:buChar char="•"/>
            </a:pPr>
            <a:endParaRPr lang="en-US" sz="1600" dirty="0"/>
          </a:p>
          <a:p>
            <a:pPr marL="742950" lvl="1" indent="-285750">
              <a:buFont typeface="Arial" panose="020B0604020202020204" pitchFamily="34" charset="0"/>
              <a:buChar char="•"/>
            </a:pPr>
            <a:r>
              <a:rPr lang="en-US" dirty="0">
                <a:solidFill>
                  <a:srgbClr val="FF0000"/>
                </a:solidFill>
              </a:rPr>
              <a:t>Along with this, can our group identify specific area practices where IP practice is occurring, and we send groups of students to be shadows at that location.  Perhaps this can be done in a pilot fashion.</a:t>
            </a:r>
          </a:p>
          <a:p>
            <a:pPr marL="742950" lvl="1" indent="-285750">
              <a:buFont typeface="Arial" panose="020B0604020202020204" pitchFamily="34" charset="0"/>
              <a:buChar char="•"/>
            </a:pPr>
            <a:endParaRPr lang="en-US" sz="1600" dirty="0">
              <a:solidFill>
                <a:srgbClr val="FF0000"/>
              </a:solidFill>
            </a:endParaRPr>
          </a:p>
          <a:p>
            <a:pPr marL="742950" lvl="1" indent="-285750">
              <a:buFont typeface="Arial" panose="020B0604020202020204" pitchFamily="34" charset="0"/>
              <a:buChar char="•"/>
            </a:pPr>
            <a:r>
              <a:rPr lang="en-US" dirty="0">
                <a:solidFill>
                  <a:srgbClr val="FF0000"/>
                </a:solidFill>
              </a:rPr>
              <a:t>On the competencies, question was asked if we can we identify any practitioners who could help us conform which competencies resonate with them and which ones do not.  </a:t>
            </a:r>
          </a:p>
          <a:p>
            <a:pPr marL="742950" lvl="1" indent="-285750">
              <a:buFont typeface="Arial" panose="020B0604020202020204" pitchFamily="34" charset="0"/>
              <a:buChar char="•"/>
            </a:pPr>
            <a:endParaRPr lang="en-US" sz="1600" dirty="0">
              <a:solidFill>
                <a:srgbClr val="FF0000"/>
              </a:solidFill>
            </a:endParaRPr>
          </a:p>
          <a:p>
            <a:pPr marL="742950" lvl="1" indent="-285750">
              <a:buFont typeface="Arial" panose="020B0604020202020204" pitchFamily="34" charset="0"/>
              <a:buChar char="•"/>
            </a:pPr>
            <a:r>
              <a:rPr lang="en-US" dirty="0"/>
              <a:t>Have to be thoughtful on balancing the medical focus with the allied health focus.  Group was clear that we need to cast a ‘big tent’ to get feedback from all sectors.</a:t>
            </a:r>
          </a:p>
          <a:p>
            <a:pPr marL="742950" lvl="1" indent="-285750">
              <a:buFont typeface="Arial" panose="020B0604020202020204" pitchFamily="34" charset="0"/>
              <a:buChar char="•"/>
            </a:pPr>
            <a:endParaRPr lang="en-US" sz="1600" dirty="0"/>
          </a:p>
          <a:p>
            <a:pPr marL="742950" lvl="1" indent="-285750">
              <a:buFont typeface="Arial" panose="020B0604020202020204" pitchFamily="34" charset="0"/>
              <a:buChar char="•"/>
            </a:pPr>
            <a:r>
              <a:rPr lang="en-US" dirty="0"/>
              <a:t>Point was made that Competency 3 – Communication may very well be the most important competency.</a:t>
            </a:r>
            <a:endParaRPr lang="en-US" sz="1600" dirty="0"/>
          </a:p>
        </p:txBody>
      </p:sp>
    </p:spTree>
    <p:extLst>
      <p:ext uri="{BB962C8B-B14F-4D97-AF65-F5344CB8AC3E}">
        <p14:creationId xmlns:p14="http://schemas.microsoft.com/office/powerpoint/2010/main" val="3240286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C65C7C2-CC1E-4F10-9FDE-26F2D6D76BC9}"/>
              </a:ext>
            </a:extLst>
          </p:cNvPr>
          <p:cNvSpPr txBox="1">
            <a:spLocks/>
          </p:cNvSpPr>
          <p:nvPr/>
        </p:nvSpPr>
        <p:spPr>
          <a:xfrm>
            <a:off x="2975340" y="2543668"/>
            <a:ext cx="9073445" cy="405925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1"/>
            <a:endParaRPr lang="en-US" dirty="0"/>
          </a:p>
          <a:p>
            <a:pPr lvl="1"/>
            <a:endParaRPr lang="en-US" dirty="0"/>
          </a:p>
          <a:p>
            <a:pPr lvl="1"/>
            <a:endParaRPr lang="en-US" dirty="0"/>
          </a:p>
          <a:p>
            <a:r>
              <a:rPr lang="en-US" dirty="0"/>
              <a:t> </a:t>
            </a:r>
          </a:p>
          <a:p>
            <a:pPr lvl="1"/>
            <a:endParaRPr lang="en-US" dirty="0"/>
          </a:p>
          <a:p>
            <a:pPr lvl="1"/>
            <a:endParaRPr lang="en-US" dirty="0"/>
          </a:p>
          <a:p>
            <a:pPr lvl="1"/>
            <a:endParaRPr lang="en-US" dirty="0"/>
          </a:p>
          <a:p>
            <a:pPr lvl="1"/>
            <a:endParaRPr lang="en-US" dirty="0"/>
          </a:p>
          <a:p>
            <a:pPr lvl="1"/>
            <a:endParaRPr lang="en-US" dirty="0"/>
          </a:p>
          <a:p>
            <a:endParaRPr lang="en-US" dirty="0"/>
          </a:p>
          <a:p>
            <a:pPr marL="571500" indent="-571500">
              <a:buFont typeface="Arial" panose="020B0604020202020204" pitchFamily="34" charset="0"/>
              <a:buChar char="•"/>
            </a:pPr>
            <a:endParaRPr lang="en-US" dirty="0"/>
          </a:p>
        </p:txBody>
      </p:sp>
      <p:sp>
        <p:nvSpPr>
          <p:cNvPr id="6" name="Title 1">
            <a:extLst>
              <a:ext uri="{FF2B5EF4-FFF2-40B4-BE49-F238E27FC236}">
                <a16:creationId xmlns:a16="http://schemas.microsoft.com/office/drawing/2014/main" id="{46AE799C-300C-45C9-9BF9-3255EFB82C3A}"/>
              </a:ext>
            </a:extLst>
          </p:cNvPr>
          <p:cNvSpPr txBox="1">
            <a:spLocks/>
          </p:cNvSpPr>
          <p:nvPr/>
        </p:nvSpPr>
        <p:spPr>
          <a:xfrm>
            <a:off x="2715364" y="255081"/>
            <a:ext cx="6930660" cy="175643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t>Review</a:t>
            </a:r>
          </a:p>
          <a:p>
            <a:pPr algn="ctr"/>
            <a:br>
              <a:rPr lang="en-US" sz="1600" dirty="0"/>
            </a:br>
            <a:endParaRPr lang="en-US" sz="1600" dirty="0"/>
          </a:p>
        </p:txBody>
      </p:sp>
      <p:sp>
        <p:nvSpPr>
          <p:cNvPr id="2" name="TextBox 1">
            <a:extLst>
              <a:ext uri="{FF2B5EF4-FFF2-40B4-BE49-F238E27FC236}">
                <a16:creationId xmlns:a16="http://schemas.microsoft.com/office/drawing/2014/main" id="{ADA1824B-F98F-43D4-A030-829FFF53DE43}"/>
              </a:ext>
            </a:extLst>
          </p:cNvPr>
          <p:cNvSpPr txBox="1"/>
          <p:nvPr/>
        </p:nvSpPr>
        <p:spPr>
          <a:xfrm>
            <a:off x="975696" y="951246"/>
            <a:ext cx="9943316" cy="3693319"/>
          </a:xfrm>
          <a:prstGeom prst="rect">
            <a:avLst/>
          </a:prstGeom>
          <a:noFill/>
        </p:spPr>
        <p:txBody>
          <a:bodyPr wrap="square" rtlCol="0">
            <a:spAutoFit/>
          </a:bodyPr>
          <a:lstStyle/>
          <a:p>
            <a:r>
              <a:rPr lang="en-US" b="1" dirty="0"/>
              <a:t>Decisions: </a:t>
            </a:r>
            <a:endParaRPr lang="en-US" dirty="0"/>
          </a:p>
          <a:p>
            <a:pPr lvl="0"/>
            <a:r>
              <a:rPr lang="en-US" dirty="0"/>
              <a:t>Stay rooted in the competencies listed in the 2016 IPEC update.</a:t>
            </a:r>
          </a:p>
          <a:p>
            <a:pPr lvl="0"/>
            <a:endParaRPr lang="en-US" dirty="0"/>
          </a:p>
          <a:p>
            <a:pPr lvl="0"/>
            <a:r>
              <a:rPr lang="en-US" dirty="0">
                <a:solidFill>
                  <a:srgbClr val="FF0000"/>
                </a:solidFill>
              </a:rPr>
              <a:t>Perform outreach to a wide-variety of providers to determine which IPE competency resonates and which do not – and why.</a:t>
            </a:r>
          </a:p>
          <a:p>
            <a:endParaRPr lang="en-US" b="1" dirty="0"/>
          </a:p>
          <a:p>
            <a:endParaRPr lang="en-US" b="1" dirty="0"/>
          </a:p>
          <a:p>
            <a:r>
              <a:rPr lang="en-US" b="1" dirty="0"/>
              <a:t>Action Items: </a:t>
            </a:r>
            <a:endParaRPr lang="en-US" dirty="0"/>
          </a:p>
          <a:p>
            <a:pPr lvl="0"/>
            <a:r>
              <a:rPr lang="en-US" dirty="0">
                <a:solidFill>
                  <a:srgbClr val="FF0000"/>
                </a:solidFill>
              </a:rPr>
              <a:t>The Academy will take the lead in figuring out how to survey the community to gain this information, do so, and report back to this group.  Survey developed and shared for feedback.</a:t>
            </a:r>
          </a:p>
          <a:p>
            <a:pPr lvl="0"/>
            <a:endParaRPr lang="en-US" dirty="0"/>
          </a:p>
          <a:p>
            <a:pPr lvl="0"/>
            <a:r>
              <a:rPr lang="en-US" dirty="0"/>
              <a:t>Group continue to evaluate the pilot project concept of placing students into practices that are having success in practicing IP.</a:t>
            </a:r>
          </a:p>
        </p:txBody>
      </p:sp>
    </p:spTree>
    <p:extLst>
      <p:ext uri="{BB962C8B-B14F-4D97-AF65-F5344CB8AC3E}">
        <p14:creationId xmlns:p14="http://schemas.microsoft.com/office/powerpoint/2010/main" val="247595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C65C7C2-CC1E-4F10-9FDE-26F2D6D76BC9}"/>
              </a:ext>
            </a:extLst>
          </p:cNvPr>
          <p:cNvSpPr txBox="1">
            <a:spLocks/>
          </p:cNvSpPr>
          <p:nvPr/>
        </p:nvSpPr>
        <p:spPr>
          <a:xfrm>
            <a:off x="2975340" y="2543668"/>
            <a:ext cx="9073445" cy="405925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1"/>
            <a:endParaRPr lang="en-US" dirty="0"/>
          </a:p>
          <a:p>
            <a:pPr lvl="1"/>
            <a:endParaRPr lang="en-US" dirty="0"/>
          </a:p>
          <a:p>
            <a:pPr lvl="1"/>
            <a:endParaRPr lang="en-US" dirty="0"/>
          </a:p>
          <a:p>
            <a:r>
              <a:rPr lang="en-US" dirty="0"/>
              <a:t> </a:t>
            </a:r>
          </a:p>
          <a:p>
            <a:pPr lvl="1"/>
            <a:endParaRPr lang="en-US" dirty="0"/>
          </a:p>
          <a:p>
            <a:pPr lvl="1"/>
            <a:endParaRPr lang="en-US" dirty="0"/>
          </a:p>
          <a:p>
            <a:pPr lvl="1"/>
            <a:endParaRPr lang="en-US" dirty="0"/>
          </a:p>
          <a:p>
            <a:pPr lvl="1"/>
            <a:endParaRPr lang="en-US" dirty="0"/>
          </a:p>
          <a:p>
            <a:pPr lvl="1"/>
            <a:endParaRPr lang="en-US" dirty="0"/>
          </a:p>
          <a:p>
            <a:endParaRPr lang="en-US" dirty="0"/>
          </a:p>
          <a:p>
            <a:pPr marL="571500" indent="-571500">
              <a:buFont typeface="Arial" panose="020B0604020202020204" pitchFamily="34" charset="0"/>
              <a:buChar char="•"/>
            </a:pPr>
            <a:endParaRPr lang="en-US" dirty="0"/>
          </a:p>
        </p:txBody>
      </p:sp>
      <p:sp>
        <p:nvSpPr>
          <p:cNvPr id="6" name="Title 1">
            <a:extLst>
              <a:ext uri="{FF2B5EF4-FFF2-40B4-BE49-F238E27FC236}">
                <a16:creationId xmlns:a16="http://schemas.microsoft.com/office/drawing/2014/main" id="{46AE799C-300C-45C9-9BF9-3255EFB82C3A}"/>
              </a:ext>
            </a:extLst>
          </p:cNvPr>
          <p:cNvSpPr txBox="1">
            <a:spLocks/>
          </p:cNvSpPr>
          <p:nvPr/>
        </p:nvSpPr>
        <p:spPr>
          <a:xfrm>
            <a:off x="2715364" y="255081"/>
            <a:ext cx="6930660" cy="175643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t>Review</a:t>
            </a:r>
          </a:p>
          <a:p>
            <a:pPr algn="ctr"/>
            <a:br>
              <a:rPr lang="en-US" sz="1600" dirty="0"/>
            </a:br>
            <a:endParaRPr lang="en-US" sz="1600" dirty="0"/>
          </a:p>
        </p:txBody>
      </p:sp>
      <p:sp>
        <p:nvSpPr>
          <p:cNvPr id="2" name="TextBox 1">
            <a:extLst>
              <a:ext uri="{FF2B5EF4-FFF2-40B4-BE49-F238E27FC236}">
                <a16:creationId xmlns:a16="http://schemas.microsoft.com/office/drawing/2014/main" id="{ADA1824B-F98F-43D4-A030-829FFF53DE43}"/>
              </a:ext>
            </a:extLst>
          </p:cNvPr>
          <p:cNvSpPr txBox="1"/>
          <p:nvPr/>
        </p:nvSpPr>
        <p:spPr>
          <a:xfrm>
            <a:off x="975696" y="951246"/>
            <a:ext cx="9943316" cy="923330"/>
          </a:xfrm>
          <a:prstGeom prst="rect">
            <a:avLst/>
          </a:prstGeom>
          <a:noFill/>
        </p:spPr>
        <p:txBody>
          <a:bodyPr wrap="square" rtlCol="0">
            <a:spAutoFit/>
          </a:bodyPr>
          <a:lstStyle/>
          <a:p>
            <a:r>
              <a:rPr lang="en-US" dirty="0"/>
              <a:t>Competencies</a:t>
            </a:r>
          </a:p>
          <a:p>
            <a:endParaRPr lang="en-US" dirty="0"/>
          </a:p>
          <a:p>
            <a:endParaRPr lang="en-US" dirty="0"/>
          </a:p>
        </p:txBody>
      </p:sp>
      <p:graphicFrame>
        <p:nvGraphicFramePr>
          <p:cNvPr id="8" name="Table 7">
            <a:extLst>
              <a:ext uri="{FF2B5EF4-FFF2-40B4-BE49-F238E27FC236}">
                <a16:creationId xmlns:a16="http://schemas.microsoft.com/office/drawing/2014/main" id="{C6245580-E5BA-48CC-A681-C2DAA4F267C2}"/>
              </a:ext>
            </a:extLst>
          </p:cNvPr>
          <p:cNvGraphicFramePr>
            <a:graphicFrameLocks noGrp="1"/>
          </p:cNvGraphicFramePr>
          <p:nvPr>
            <p:extLst>
              <p:ext uri="{D42A27DB-BD31-4B8C-83A1-F6EECF244321}">
                <p14:modId xmlns:p14="http://schemas.microsoft.com/office/powerpoint/2010/main" val="3210675495"/>
              </p:ext>
            </p:extLst>
          </p:nvPr>
        </p:nvGraphicFramePr>
        <p:xfrm>
          <a:off x="1174376" y="1412911"/>
          <a:ext cx="9943316" cy="4623562"/>
        </p:xfrm>
        <a:graphic>
          <a:graphicData uri="http://schemas.openxmlformats.org/drawingml/2006/table">
            <a:tbl>
              <a:tblPr firstRow="1" firstCol="1" bandRow="1"/>
              <a:tblGrid>
                <a:gridCol w="3514934">
                  <a:extLst>
                    <a:ext uri="{9D8B030D-6E8A-4147-A177-3AD203B41FA5}">
                      <a16:colId xmlns:a16="http://schemas.microsoft.com/office/drawing/2014/main" val="3163966642"/>
                    </a:ext>
                  </a:extLst>
                </a:gridCol>
                <a:gridCol w="6428382">
                  <a:extLst>
                    <a:ext uri="{9D8B030D-6E8A-4147-A177-3AD203B41FA5}">
                      <a16:colId xmlns:a16="http://schemas.microsoft.com/office/drawing/2014/main" val="2750561690"/>
                    </a:ext>
                  </a:extLst>
                </a:gridCol>
              </a:tblGrid>
              <a:tr h="214500">
                <a:tc>
                  <a:txBody>
                    <a:bodyPr/>
                    <a:lstStyle/>
                    <a:p>
                      <a:pPr marL="0" marR="0">
                        <a:lnSpc>
                          <a:spcPct val="107000"/>
                        </a:lnSpc>
                        <a:spcBef>
                          <a:spcPts val="0"/>
                        </a:spcBef>
                        <a:spcAft>
                          <a:spcPts val="0"/>
                        </a:spcAft>
                      </a:pPr>
                      <a:r>
                        <a:rPr lang="en-US" sz="1800" b="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Competency</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b="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Definitions</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9916903"/>
                  </a:ext>
                </a:extLst>
              </a:tr>
              <a:tr h="440050">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Values/Ethics for Interprofessional Practice</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Work with individuals of other professions to maintain a climate of mutual respect and shared values.</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6018998"/>
                  </a:ext>
                </a:extLst>
              </a:tr>
              <a:tr h="665600">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Roles/Responsibilities</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Use the knowledge of one’s own role and those of other professions to appropriately assess and address the health care needs of patients and to promote and advance the health of populations.</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1823218"/>
                  </a:ext>
                </a:extLst>
              </a:tr>
              <a:tr h="665600">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Interprofessional Communication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Communicate with patients, families, communities, and professionals in health and other fields in a responsive and responsible manner that supports a team approach to the promotion and maintenance of health and the prevention and treatment of disease.</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9799642"/>
                  </a:ext>
                </a:extLst>
              </a:tr>
              <a:tr h="891150">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Teams and Teamwork</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Apply relationship-building values and the principles of team dynamics to perform effectively in different team roles to plan, deliver, and evaluate patient/population-centered care and population health programs and policies that are safe, timely, efficient, effective, and equitable.</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4046280"/>
                  </a:ext>
                </a:extLst>
              </a:tr>
            </a:tbl>
          </a:graphicData>
        </a:graphic>
      </p:graphicFrame>
    </p:spTree>
    <p:extLst>
      <p:ext uri="{BB962C8B-B14F-4D97-AF65-F5344CB8AC3E}">
        <p14:creationId xmlns:p14="http://schemas.microsoft.com/office/powerpoint/2010/main" val="688906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C65C7C2-CC1E-4F10-9FDE-26F2D6D76BC9}"/>
              </a:ext>
            </a:extLst>
          </p:cNvPr>
          <p:cNvSpPr txBox="1">
            <a:spLocks/>
          </p:cNvSpPr>
          <p:nvPr/>
        </p:nvSpPr>
        <p:spPr>
          <a:xfrm>
            <a:off x="2975340" y="2543668"/>
            <a:ext cx="9073445" cy="405925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1"/>
            <a:endParaRPr lang="en-US" dirty="0"/>
          </a:p>
          <a:p>
            <a:pPr lvl="1"/>
            <a:endParaRPr lang="en-US" dirty="0"/>
          </a:p>
          <a:p>
            <a:pPr lvl="1"/>
            <a:endParaRPr lang="en-US" dirty="0"/>
          </a:p>
          <a:p>
            <a:r>
              <a:rPr lang="en-US" dirty="0"/>
              <a:t> </a:t>
            </a:r>
          </a:p>
          <a:p>
            <a:pPr lvl="1"/>
            <a:endParaRPr lang="en-US" dirty="0"/>
          </a:p>
          <a:p>
            <a:pPr lvl="1"/>
            <a:endParaRPr lang="en-US" dirty="0"/>
          </a:p>
          <a:p>
            <a:pPr lvl="1"/>
            <a:endParaRPr lang="en-US" dirty="0"/>
          </a:p>
          <a:p>
            <a:pPr lvl="1"/>
            <a:endParaRPr lang="en-US" dirty="0"/>
          </a:p>
          <a:p>
            <a:pPr lvl="1"/>
            <a:endParaRPr lang="en-US" dirty="0"/>
          </a:p>
          <a:p>
            <a:endParaRPr lang="en-US" dirty="0"/>
          </a:p>
          <a:p>
            <a:pPr marL="571500" indent="-571500">
              <a:buFont typeface="Arial" panose="020B0604020202020204" pitchFamily="34" charset="0"/>
              <a:buChar char="•"/>
            </a:pPr>
            <a:endParaRPr lang="en-US" dirty="0"/>
          </a:p>
        </p:txBody>
      </p:sp>
      <p:sp>
        <p:nvSpPr>
          <p:cNvPr id="6" name="Title 1">
            <a:extLst>
              <a:ext uri="{FF2B5EF4-FFF2-40B4-BE49-F238E27FC236}">
                <a16:creationId xmlns:a16="http://schemas.microsoft.com/office/drawing/2014/main" id="{46AE799C-300C-45C9-9BF9-3255EFB82C3A}"/>
              </a:ext>
            </a:extLst>
          </p:cNvPr>
          <p:cNvSpPr txBox="1">
            <a:spLocks/>
          </p:cNvSpPr>
          <p:nvPr/>
        </p:nvSpPr>
        <p:spPr>
          <a:xfrm>
            <a:off x="2715364" y="255081"/>
            <a:ext cx="6930660" cy="175643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t>Survey Feedback</a:t>
            </a:r>
          </a:p>
          <a:p>
            <a:pPr algn="ctr"/>
            <a:br>
              <a:rPr lang="en-US" sz="1600" dirty="0"/>
            </a:br>
            <a:endParaRPr lang="en-US" sz="1600" dirty="0"/>
          </a:p>
        </p:txBody>
      </p:sp>
      <p:sp>
        <p:nvSpPr>
          <p:cNvPr id="2" name="TextBox 1">
            <a:extLst>
              <a:ext uri="{FF2B5EF4-FFF2-40B4-BE49-F238E27FC236}">
                <a16:creationId xmlns:a16="http://schemas.microsoft.com/office/drawing/2014/main" id="{ADA1824B-F98F-43D4-A030-829FFF53DE43}"/>
              </a:ext>
            </a:extLst>
          </p:cNvPr>
          <p:cNvSpPr txBox="1"/>
          <p:nvPr/>
        </p:nvSpPr>
        <p:spPr>
          <a:xfrm>
            <a:off x="975696" y="951246"/>
            <a:ext cx="9943316" cy="3970318"/>
          </a:xfrm>
          <a:prstGeom prst="rect">
            <a:avLst/>
          </a:prstGeom>
          <a:noFill/>
        </p:spPr>
        <p:txBody>
          <a:bodyPr wrap="square" rtlCol="0">
            <a:spAutoFit/>
          </a:bodyPr>
          <a:lstStyle/>
          <a:p>
            <a:r>
              <a:rPr lang="en-US" dirty="0"/>
              <a:t>On the survey:</a:t>
            </a:r>
          </a:p>
          <a:p>
            <a:endParaRPr lang="en-US" dirty="0"/>
          </a:p>
          <a:p>
            <a:pPr marL="285750" lvl="0" indent="-285750">
              <a:buFont typeface="Arial" panose="020B0604020202020204" pitchFamily="34" charset="0"/>
              <a:buChar char="•"/>
            </a:pPr>
            <a:r>
              <a:rPr lang="en-US" dirty="0"/>
              <a:t>Half and half in terms of slimming down the survey.  Some thought it should go out in its entirety and some felt that it could be reduced.  Maybe key in on the four basic competencies.</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a:t>Add space to the survey for additional comments, insert some open-ended questions and add space for respondents to specify profession and position.</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a:t>Adjust the Likert scale scoring headings to something like very poor, poor, OK, good, superb.</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a:t>The provider felt the survey was much too long and complicated and could foresee providers struggling to complete such a form.  Beyond length of the survey, concern was that the provider(s) wouldn’t have enough familiarity with the competencies enough to rate them or how or who they would target to survey if they have a very diverse professional setting.</a:t>
            </a:r>
          </a:p>
        </p:txBody>
      </p:sp>
    </p:spTree>
    <p:extLst>
      <p:ext uri="{BB962C8B-B14F-4D97-AF65-F5344CB8AC3E}">
        <p14:creationId xmlns:p14="http://schemas.microsoft.com/office/powerpoint/2010/main" val="1794897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C65C7C2-CC1E-4F10-9FDE-26F2D6D76BC9}"/>
              </a:ext>
            </a:extLst>
          </p:cNvPr>
          <p:cNvSpPr txBox="1">
            <a:spLocks/>
          </p:cNvSpPr>
          <p:nvPr/>
        </p:nvSpPr>
        <p:spPr>
          <a:xfrm>
            <a:off x="2975340" y="2543668"/>
            <a:ext cx="9073445" cy="405925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1"/>
            <a:endParaRPr lang="en-US" dirty="0"/>
          </a:p>
          <a:p>
            <a:pPr lvl="1"/>
            <a:endParaRPr lang="en-US" dirty="0"/>
          </a:p>
          <a:p>
            <a:pPr lvl="1"/>
            <a:endParaRPr lang="en-US" dirty="0"/>
          </a:p>
          <a:p>
            <a:r>
              <a:rPr lang="en-US" dirty="0"/>
              <a:t> </a:t>
            </a:r>
          </a:p>
          <a:p>
            <a:pPr lvl="1"/>
            <a:endParaRPr lang="en-US" dirty="0"/>
          </a:p>
          <a:p>
            <a:pPr lvl="1"/>
            <a:endParaRPr lang="en-US" dirty="0"/>
          </a:p>
          <a:p>
            <a:pPr lvl="1"/>
            <a:endParaRPr lang="en-US" dirty="0"/>
          </a:p>
          <a:p>
            <a:pPr lvl="1"/>
            <a:endParaRPr lang="en-US" dirty="0"/>
          </a:p>
          <a:p>
            <a:pPr lvl="1"/>
            <a:endParaRPr lang="en-US" dirty="0"/>
          </a:p>
          <a:p>
            <a:endParaRPr lang="en-US" dirty="0"/>
          </a:p>
          <a:p>
            <a:pPr marL="571500" indent="-571500">
              <a:buFont typeface="Arial" panose="020B0604020202020204" pitchFamily="34" charset="0"/>
              <a:buChar char="•"/>
            </a:pPr>
            <a:endParaRPr lang="en-US" dirty="0"/>
          </a:p>
        </p:txBody>
      </p:sp>
      <p:sp>
        <p:nvSpPr>
          <p:cNvPr id="6" name="Title 1">
            <a:extLst>
              <a:ext uri="{FF2B5EF4-FFF2-40B4-BE49-F238E27FC236}">
                <a16:creationId xmlns:a16="http://schemas.microsoft.com/office/drawing/2014/main" id="{46AE799C-300C-45C9-9BF9-3255EFB82C3A}"/>
              </a:ext>
            </a:extLst>
          </p:cNvPr>
          <p:cNvSpPr txBox="1">
            <a:spLocks/>
          </p:cNvSpPr>
          <p:nvPr/>
        </p:nvSpPr>
        <p:spPr>
          <a:xfrm>
            <a:off x="2715364" y="255081"/>
            <a:ext cx="6930660" cy="175643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t>Questions</a:t>
            </a:r>
          </a:p>
          <a:p>
            <a:pPr algn="ctr"/>
            <a:br>
              <a:rPr lang="en-US" sz="1600" dirty="0"/>
            </a:br>
            <a:endParaRPr lang="en-US" sz="1600" dirty="0"/>
          </a:p>
        </p:txBody>
      </p:sp>
      <p:sp>
        <p:nvSpPr>
          <p:cNvPr id="2" name="TextBox 1">
            <a:extLst>
              <a:ext uri="{FF2B5EF4-FFF2-40B4-BE49-F238E27FC236}">
                <a16:creationId xmlns:a16="http://schemas.microsoft.com/office/drawing/2014/main" id="{ADA1824B-F98F-43D4-A030-829FFF53DE43}"/>
              </a:ext>
            </a:extLst>
          </p:cNvPr>
          <p:cNvSpPr txBox="1"/>
          <p:nvPr/>
        </p:nvSpPr>
        <p:spPr>
          <a:xfrm>
            <a:off x="975696" y="951246"/>
            <a:ext cx="9943316" cy="3970318"/>
          </a:xfrm>
          <a:prstGeom prst="rect">
            <a:avLst/>
          </a:prstGeom>
          <a:noFill/>
        </p:spPr>
        <p:txBody>
          <a:bodyPr wrap="square" rtlCol="0">
            <a:spAutoFit/>
          </a:bodyPr>
          <a:lstStyle/>
          <a:p>
            <a:pPr marL="285750" lvl="0" indent="-285750">
              <a:buFont typeface="Arial" panose="020B0604020202020204" pitchFamily="34" charset="0"/>
              <a:buChar char="•"/>
            </a:pPr>
            <a:r>
              <a:rPr lang="en-US" dirty="0"/>
              <a:t>Would it be more effective to run a focus group to gather survey info?  Maybe it would be better to bring people together to talk about a timely topic like what Naz is doing with their HHS faculty and COVID-19.</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a:t>From the provider: “if the goal is to find gaps between what is being taught and what is being practiced, would it make sense to identify providers that have recent graduates for them to fill out a survey on those individuals and their work?”  </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a:t>Is this a two-step process?  Run a pilot and have providers survey graduates and then once the provider has that experience help them expand this to evaluating their whole practice?   Question for all of you – do you survey the employers where your grads are placed?</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a:t>Or, do we target certain practices that might have more familiarity with IP and survey them with whatever tool we decide and shepherd them through the tool?</a:t>
            </a:r>
          </a:p>
        </p:txBody>
      </p:sp>
    </p:spTree>
    <p:extLst>
      <p:ext uri="{BB962C8B-B14F-4D97-AF65-F5344CB8AC3E}">
        <p14:creationId xmlns:p14="http://schemas.microsoft.com/office/powerpoint/2010/main" val="599801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036DC-1ADE-4C2D-B981-70DE94254685}"/>
              </a:ext>
            </a:extLst>
          </p:cNvPr>
          <p:cNvSpPr>
            <a:spLocks noGrp="1"/>
          </p:cNvSpPr>
          <p:nvPr>
            <p:ph type="title"/>
          </p:nvPr>
        </p:nvSpPr>
        <p:spPr>
          <a:xfrm>
            <a:off x="478171" y="1130971"/>
            <a:ext cx="10782650" cy="1492132"/>
          </a:xfrm>
        </p:spPr>
        <p:txBody>
          <a:bodyPr>
            <a:noAutofit/>
          </a:bodyPr>
          <a:lstStyle/>
          <a:p>
            <a:pPr algn="ctr"/>
            <a:r>
              <a:rPr lang="en-US" sz="2800" dirty="0">
                <a:latin typeface="Arial" panose="020B0604020202020204" pitchFamily="34" charset="0"/>
                <a:cs typeface="Arial" panose="020B0604020202020204" pitchFamily="34" charset="0"/>
              </a:rPr>
              <a:t>Next Steps/Close</a:t>
            </a: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p:sp>
        <p:nvSpPr>
          <p:cNvPr id="3" name="Title 1">
            <a:extLst>
              <a:ext uri="{FF2B5EF4-FFF2-40B4-BE49-F238E27FC236}">
                <a16:creationId xmlns:a16="http://schemas.microsoft.com/office/drawing/2014/main" id="{AC65C7C2-CC1E-4F10-9FDE-26F2D6D76BC9}"/>
              </a:ext>
            </a:extLst>
          </p:cNvPr>
          <p:cNvSpPr txBox="1">
            <a:spLocks/>
          </p:cNvSpPr>
          <p:nvPr/>
        </p:nvSpPr>
        <p:spPr>
          <a:xfrm>
            <a:off x="2975340" y="2543668"/>
            <a:ext cx="9073445" cy="405925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1"/>
            <a:endParaRPr lang="en-US" dirty="0"/>
          </a:p>
          <a:p>
            <a:pPr lvl="1"/>
            <a:endParaRPr lang="en-US" dirty="0"/>
          </a:p>
          <a:p>
            <a:pPr lvl="1"/>
            <a:endParaRPr lang="en-US" dirty="0"/>
          </a:p>
          <a:p>
            <a:r>
              <a:rPr lang="en-US" dirty="0"/>
              <a:t> </a:t>
            </a:r>
          </a:p>
          <a:p>
            <a:pPr lvl="1"/>
            <a:endParaRPr lang="en-US" dirty="0"/>
          </a:p>
          <a:p>
            <a:pPr lvl="1"/>
            <a:endParaRPr lang="en-US" dirty="0"/>
          </a:p>
          <a:p>
            <a:pPr lvl="1"/>
            <a:endParaRPr lang="en-US" dirty="0"/>
          </a:p>
          <a:p>
            <a:pPr lvl="1"/>
            <a:endParaRPr lang="en-US" dirty="0"/>
          </a:p>
          <a:p>
            <a:pPr lvl="1"/>
            <a:endParaRPr lang="en-US" dirty="0"/>
          </a:p>
          <a:p>
            <a:endParaRPr lang="en-US" dirty="0"/>
          </a:p>
          <a:p>
            <a:pPr marL="571500" indent="-571500">
              <a:buFont typeface="Arial" panose="020B0604020202020204" pitchFamily="34" charset="0"/>
              <a:buChar char="•"/>
            </a:pPr>
            <a:endParaRPr lang="en-US" dirty="0"/>
          </a:p>
        </p:txBody>
      </p:sp>
      <p:pic>
        <p:nvPicPr>
          <p:cNvPr id="4" name="Picture 3">
            <a:extLst>
              <a:ext uri="{FF2B5EF4-FFF2-40B4-BE49-F238E27FC236}">
                <a16:creationId xmlns:a16="http://schemas.microsoft.com/office/drawing/2014/main" id="{AD533924-4911-4F8C-A474-3ECA0DC759D3}"/>
              </a:ext>
            </a:extLst>
          </p:cNvPr>
          <p:cNvPicPr>
            <a:picLocks noChangeAspect="1"/>
          </p:cNvPicPr>
          <p:nvPr/>
        </p:nvPicPr>
        <p:blipFill>
          <a:blip r:embed="rId2"/>
          <a:stretch>
            <a:fillRect/>
          </a:stretch>
        </p:blipFill>
        <p:spPr>
          <a:xfrm>
            <a:off x="3984787" y="2421767"/>
            <a:ext cx="3450635" cy="3450635"/>
          </a:xfrm>
          <a:prstGeom prst="rect">
            <a:avLst/>
          </a:prstGeom>
        </p:spPr>
      </p:pic>
    </p:spTree>
    <p:extLst>
      <p:ext uri="{BB962C8B-B14F-4D97-AF65-F5344CB8AC3E}">
        <p14:creationId xmlns:p14="http://schemas.microsoft.com/office/powerpoint/2010/main" val="206178016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59315</TotalTime>
  <Words>951</Words>
  <Application>Microsoft Office PowerPoint</Application>
  <PresentationFormat>Widescreen</PresentationFormat>
  <Paragraphs>147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Retrospect</vt:lpstr>
      <vt:lpstr>Rochester Academy of Medicine   IPE/P Consortium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Next Steps/Close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Rochester academy of medicine – Board Meeting</dc:title>
  <dc:creator>Marc Ambrosi</dc:creator>
  <cp:lastModifiedBy>Marc Ambrosi</cp:lastModifiedBy>
  <cp:revision>646</cp:revision>
  <cp:lastPrinted>2019-12-04T19:33:49Z</cp:lastPrinted>
  <dcterms:created xsi:type="dcterms:W3CDTF">2018-06-12T17:31:10Z</dcterms:created>
  <dcterms:modified xsi:type="dcterms:W3CDTF">2020-05-13T14:17:34Z</dcterms:modified>
</cp:coreProperties>
</file>